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handoutMasterIdLst>
    <p:handoutMasterId r:id="rId15"/>
  </p:handoutMasterIdLst>
  <p:sldIdLst>
    <p:sldId id="262" r:id="rId5"/>
    <p:sldId id="307" r:id="rId6"/>
    <p:sldId id="428" r:id="rId7"/>
    <p:sldId id="433" r:id="rId8"/>
    <p:sldId id="461" r:id="rId9"/>
    <p:sldId id="444" r:id="rId10"/>
    <p:sldId id="462" r:id="rId11"/>
    <p:sldId id="463" r:id="rId12"/>
    <p:sldId id="4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704" autoAdjust="0"/>
  </p:normalViewPr>
  <p:slideViewPr>
    <p:cSldViewPr snapToGrid="0">
      <p:cViewPr varScale="1">
        <p:scale>
          <a:sx n="62" d="100"/>
          <a:sy n="62" d="100"/>
        </p:scale>
        <p:origin x="102" y="408"/>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1/25/2020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1/25/2020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655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3009555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1564605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3240180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4012041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37056977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1/25/2020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1/25/2020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1/25/2020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1/25/2020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1/25/2020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1/25/2020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1/25/2020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1/25/2020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1/25/2020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1/25/2020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1/25/2020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1/25/2020</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What the Word of God Can Do!</a:t>
            </a:r>
          </a:p>
          <a:p>
            <a:pPr algn="ctr"/>
            <a:r>
              <a:rPr lang="en-US" sz="2800" dirty="0">
                <a:solidFill>
                  <a:schemeClr val="bg1"/>
                </a:solidFill>
              </a:rPr>
              <a:t>2 Timothy 3:14-17 (Part 4)</a:t>
            </a:r>
          </a:p>
        </p:txBody>
      </p:sp>
    </p:spTree>
    <p:extLst>
      <p:ext uri="{BB962C8B-B14F-4D97-AF65-F5344CB8AC3E}">
        <p14:creationId xmlns:p14="http://schemas.microsoft.com/office/powerpoint/2010/main" val="11585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3:14-17</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355312"/>
          </a:xfrm>
          <a:prstGeom prst="rect">
            <a:avLst/>
          </a:prstGeom>
          <a:noFill/>
          <a:ln>
            <a:noFill/>
          </a:ln>
        </p:spPr>
        <p:txBody>
          <a:bodyPr wrap="square" rtlCol="0">
            <a:spAutoFit/>
          </a:bodyPr>
          <a:lstStyle/>
          <a:p>
            <a:pPr algn="just"/>
            <a:r>
              <a:rPr lang="en-US" sz="3800" i="1" dirty="0">
                <a:solidFill>
                  <a:schemeClr val="bg1"/>
                </a:solidFill>
              </a:rPr>
              <a:t>14 You, however, </a:t>
            </a:r>
            <a:r>
              <a:rPr lang="en-US" sz="3800" b="1" i="1" u="sng" dirty="0">
                <a:solidFill>
                  <a:schemeClr val="bg1"/>
                </a:solidFill>
              </a:rPr>
              <a:t>continue</a:t>
            </a:r>
            <a:r>
              <a:rPr lang="en-US" sz="3800" i="1" dirty="0">
                <a:solidFill>
                  <a:schemeClr val="bg1"/>
                </a:solidFill>
              </a:rPr>
              <a:t> in the things you have learned and become convinced of, knowing from whom you have learned them, 15 and that from childhood you have known the sacred writings which are able to give you the wisdom that leads to salvation through faith which is in Christ Jesus. 16 All Scripture is inspired by God and profitable for teaching, for reproof, for correction, for training in righteousness; 17 so that the man of God may be adequate, equipped for every good work.</a:t>
            </a:r>
            <a:endParaRPr lang="en-US" sz="38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857250" lvl="0" indent="-857250" algn="just">
              <a:buFont typeface="+mj-lt"/>
              <a:buAutoNum type="romanUcPeriod"/>
            </a:pPr>
            <a:r>
              <a:rPr lang="en-US" sz="4000" b="1" dirty="0">
                <a:solidFill>
                  <a:schemeClr val="bg1"/>
                </a:solidFill>
              </a:rPr>
              <a:t>God’s Word is </a:t>
            </a:r>
            <a:r>
              <a:rPr lang="en-US" sz="4000" b="1" u="sng" dirty="0">
                <a:solidFill>
                  <a:schemeClr val="bg1"/>
                </a:solidFill>
              </a:rPr>
              <a:t>Instrumental</a:t>
            </a:r>
            <a:r>
              <a:rPr lang="en-US" sz="4000" b="1" dirty="0">
                <a:solidFill>
                  <a:schemeClr val="bg1"/>
                </a:solidFill>
              </a:rPr>
              <a:t> </a:t>
            </a:r>
          </a:p>
          <a:p>
            <a:pPr lvl="0" algn="just"/>
            <a:r>
              <a:rPr lang="en-US" sz="4000" i="1" dirty="0">
                <a:solidFill>
                  <a:schemeClr val="bg1"/>
                </a:solidFill>
              </a:rPr>
              <a:t>		…supplying wisdom for salvation</a:t>
            </a:r>
          </a:p>
          <a:p>
            <a:pPr marL="857250" lvl="0" indent="-857250" algn="just">
              <a:buFont typeface="+mj-lt"/>
              <a:buAutoNum type="romanUcPeriod" startAt="2"/>
            </a:pPr>
            <a:r>
              <a:rPr lang="en-US" sz="4000" b="1" dirty="0">
                <a:solidFill>
                  <a:schemeClr val="bg1"/>
                </a:solidFill>
              </a:rPr>
              <a:t>God’s Word is </a:t>
            </a:r>
            <a:r>
              <a:rPr lang="en-US" sz="4000" b="1" u="sng" dirty="0">
                <a:solidFill>
                  <a:schemeClr val="bg1"/>
                </a:solidFill>
              </a:rPr>
              <a:t>Inspired</a:t>
            </a:r>
            <a:r>
              <a:rPr lang="en-US" sz="4000" b="1" dirty="0">
                <a:solidFill>
                  <a:schemeClr val="bg1"/>
                </a:solidFill>
              </a:rPr>
              <a:t> </a:t>
            </a:r>
          </a:p>
          <a:p>
            <a:pPr lvl="0" algn="just"/>
            <a:r>
              <a:rPr lang="en-US" sz="4000" i="1" dirty="0">
                <a:solidFill>
                  <a:schemeClr val="bg1"/>
                </a:solidFill>
              </a:rPr>
              <a:t>		…God-breathed; God-given</a:t>
            </a:r>
          </a:p>
          <a:p>
            <a:pPr marL="857250" lvl="0" indent="-857250" algn="just">
              <a:buFont typeface="+mj-lt"/>
              <a:buAutoNum type="romanUcPeriod" startAt="3"/>
            </a:pPr>
            <a:r>
              <a:rPr lang="en-US" sz="4000" b="1" dirty="0">
                <a:solidFill>
                  <a:schemeClr val="bg1"/>
                </a:solidFill>
              </a:rPr>
              <a:t>God’s Word is </a:t>
            </a:r>
            <a:r>
              <a:rPr lang="en-US" sz="4000" b="1" u="sng" dirty="0">
                <a:solidFill>
                  <a:schemeClr val="bg1"/>
                </a:solidFill>
              </a:rPr>
              <a:t>Inerrant</a:t>
            </a:r>
          </a:p>
          <a:p>
            <a:pPr lvl="0" algn="just"/>
            <a:r>
              <a:rPr lang="en-US" sz="4000" i="1" dirty="0">
                <a:solidFill>
                  <a:schemeClr val="bg1"/>
                </a:solidFill>
              </a:rPr>
              <a:t>		…fully trustworthy</a:t>
            </a:r>
          </a:p>
          <a:p>
            <a:pPr marL="857250" lvl="0" indent="-857250" algn="just">
              <a:buFont typeface="+mj-lt"/>
              <a:buAutoNum type="romanUcPeriod" startAt="4"/>
            </a:pPr>
            <a:r>
              <a:rPr lang="en-US" sz="4000" b="1" dirty="0">
                <a:solidFill>
                  <a:schemeClr val="bg1"/>
                </a:solidFill>
              </a:rPr>
              <a:t>God’s Word is </a:t>
            </a:r>
            <a:r>
              <a:rPr lang="en-US" sz="4000" b="1" u="sng" dirty="0">
                <a:solidFill>
                  <a:schemeClr val="bg1"/>
                </a:solidFill>
              </a:rPr>
              <a:t>Indispensable</a:t>
            </a:r>
            <a:r>
              <a:rPr lang="en-US" sz="4000" b="1" dirty="0">
                <a:solidFill>
                  <a:schemeClr val="bg1"/>
                </a:solidFill>
              </a:rPr>
              <a:t> </a:t>
            </a:r>
          </a:p>
          <a:p>
            <a:pPr lvl="0" algn="just"/>
            <a:r>
              <a:rPr lang="en-US" sz="4000" i="1" dirty="0">
                <a:solidFill>
                  <a:schemeClr val="bg1"/>
                </a:solidFill>
              </a:rPr>
              <a:t>		…necessary for success</a:t>
            </a:r>
          </a:p>
        </p:txBody>
      </p:sp>
    </p:spTree>
    <p:extLst>
      <p:ext uri="{BB962C8B-B14F-4D97-AF65-F5344CB8AC3E}">
        <p14:creationId xmlns:p14="http://schemas.microsoft.com/office/powerpoint/2010/main" val="21977688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125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7000"/>
                            </p:stCondLst>
                            <p:childTnLst>
                              <p:par>
                                <p:cTn id="17" presetID="10" presetClass="entr" presetSubtype="0" fill="hold" grpId="0" nodeType="afterEffect">
                                  <p:stCondLst>
                                    <p:cond delay="2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9000"/>
                            </p:stCondLst>
                            <p:childTnLst>
                              <p:par>
                                <p:cTn id="21" presetID="10" presetClass="entr" presetSubtype="0" fill="hold" grpId="0" nodeType="afterEffect">
                                  <p:stCondLst>
                                    <p:cond delay="125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2000"/>
                            </p:stCondLst>
                            <p:childTnLst>
                              <p:par>
                                <p:cTn id="25" presetID="10" presetClass="entr" presetSubtype="0" fill="hold" grpId="0" nodeType="afterEffect">
                                  <p:stCondLst>
                                    <p:cond delay="25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par>
                          <p:cTn id="28" fill="hold">
                            <p:stCondLst>
                              <p:cond delay="14000"/>
                            </p:stCondLst>
                            <p:childTnLst>
                              <p:par>
                                <p:cTn id="29" presetID="10" presetClass="entr" presetSubtype="0" fill="hold" grpId="0" nodeType="afterEffect">
                                  <p:stCondLst>
                                    <p:cond delay="125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750"/>
                                        <p:tgtEl>
                                          <p:spTgt spid="4">
                                            <p:txEl>
                                              <p:pRg st="6" end="6"/>
                                            </p:txEl>
                                          </p:spTgt>
                                        </p:tgtEl>
                                      </p:cBhvr>
                                    </p:animEffect>
                                  </p:childTnLst>
                                </p:cTn>
                              </p:par>
                            </p:childTnLst>
                          </p:cTn>
                        </p:par>
                        <p:par>
                          <p:cTn id="32" fill="hold">
                            <p:stCondLst>
                              <p:cond delay="17000"/>
                            </p:stCondLst>
                            <p:childTnLst>
                              <p:par>
                                <p:cTn id="33" presetID="10" presetClass="entr" presetSubtype="0" fill="hold" grpId="0" nodeType="afterEffect">
                                  <p:stCondLst>
                                    <p:cond delay="25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7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815882"/>
          </a:xfrm>
          <a:prstGeom prst="rect">
            <a:avLst/>
          </a:prstGeom>
          <a:noFill/>
          <a:ln>
            <a:noFill/>
          </a:ln>
        </p:spPr>
        <p:txBody>
          <a:bodyPr wrap="square" rtlCol="0">
            <a:spAutoFit/>
          </a:bodyPr>
          <a:lstStyle/>
          <a:p>
            <a:pPr marL="857250" lvl="0" indent="-857250" algn="just">
              <a:buFont typeface="+mj-lt"/>
              <a:buAutoNum type="romanUcPeriod" startAt="4"/>
            </a:pPr>
            <a:r>
              <a:rPr lang="en-US" sz="4000" b="1" dirty="0">
                <a:solidFill>
                  <a:schemeClr val="bg1"/>
                </a:solidFill>
              </a:rPr>
              <a:t>God’s Word is </a:t>
            </a:r>
            <a:r>
              <a:rPr lang="en-US" sz="4000" b="1" u="sng" dirty="0">
                <a:solidFill>
                  <a:schemeClr val="bg1"/>
                </a:solidFill>
              </a:rPr>
              <a:t>Indispensable</a:t>
            </a:r>
            <a:r>
              <a:rPr lang="en-US" sz="4000" b="1" dirty="0">
                <a:solidFill>
                  <a:schemeClr val="bg1"/>
                </a:solidFill>
              </a:rPr>
              <a:t> (3:16-17)</a:t>
            </a:r>
          </a:p>
          <a:p>
            <a:pPr algn="just"/>
            <a:r>
              <a:rPr lang="en-US" sz="2400" i="1" dirty="0">
                <a:solidFill>
                  <a:schemeClr val="bg1"/>
                </a:solidFill>
              </a:rPr>
              <a:t>16 All Scripture is inspired by God and profitable for teaching, for reproof, for correction, for training in righteousness; 17 so that the man of God may be adequate, equipped for every good work.</a:t>
            </a:r>
            <a:endParaRPr lang="en-US" sz="2400" dirty="0">
              <a:solidFill>
                <a:schemeClr val="bg1"/>
              </a:solidFill>
            </a:endParaRPr>
          </a:p>
        </p:txBody>
      </p:sp>
      <p:sp>
        <p:nvSpPr>
          <p:cNvPr id="5" name="TextBox 4">
            <a:extLst>
              <a:ext uri="{FF2B5EF4-FFF2-40B4-BE49-F238E27FC236}">
                <a16:creationId xmlns:a16="http://schemas.microsoft.com/office/drawing/2014/main" id="{49E1755B-56F4-472D-8152-64F3F39F5255}"/>
              </a:ext>
            </a:extLst>
          </p:cNvPr>
          <p:cNvSpPr txBox="1"/>
          <p:nvPr/>
        </p:nvSpPr>
        <p:spPr>
          <a:xfrm>
            <a:off x="262549" y="3183450"/>
            <a:ext cx="11661731" cy="2062103"/>
          </a:xfrm>
          <a:prstGeom prst="rect">
            <a:avLst/>
          </a:prstGeom>
          <a:noFill/>
          <a:ln>
            <a:noFill/>
          </a:ln>
        </p:spPr>
        <p:txBody>
          <a:bodyPr wrap="square" rtlCol="0">
            <a:spAutoFit/>
          </a:bodyPr>
          <a:lstStyle/>
          <a:p>
            <a:pPr marL="457200" lvl="0" indent="-457200" algn="just">
              <a:buAutoNum type="arabicPeriod"/>
            </a:pPr>
            <a:r>
              <a:rPr lang="en-US" sz="3200" dirty="0">
                <a:solidFill>
                  <a:schemeClr val="bg1"/>
                </a:solidFill>
              </a:rPr>
              <a:t>For teaching [doctrine] – shows us what is right</a:t>
            </a:r>
          </a:p>
          <a:p>
            <a:pPr marL="457200" lvl="0" indent="-457200" algn="just">
              <a:buAutoNum type="arabicPeriod"/>
            </a:pPr>
            <a:r>
              <a:rPr lang="en-US" sz="3200" dirty="0">
                <a:solidFill>
                  <a:schemeClr val="bg1"/>
                </a:solidFill>
              </a:rPr>
              <a:t>For reproof [rebuking] – shows us what is wrong</a:t>
            </a:r>
          </a:p>
          <a:p>
            <a:pPr marL="457200" lvl="0" indent="-457200" algn="just">
              <a:buAutoNum type="arabicPeriod"/>
            </a:pPr>
            <a:r>
              <a:rPr lang="en-US" sz="3200" dirty="0">
                <a:solidFill>
                  <a:schemeClr val="bg1"/>
                </a:solidFill>
              </a:rPr>
              <a:t>For correction – tells us how to restore </a:t>
            </a:r>
          </a:p>
          <a:p>
            <a:pPr marL="457200" lvl="0" indent="-457200" algn="just">
              <a:buAutoNum type="arabicPeriod"/>
            </a:pPr>
            <a:r>
              <a:rPr lang="en-US" sz="3200" dirty="0">
                <a:solidFill>
                  <a:schemeClr val="bg1"/>
                </a:solidFill>
              </a:rPr>
              <a:t>For training in righteousness</a:t>
            </a:r>
          </a:p>
        </p:txBody>
      </p:sp>
    </p:spTree>
    <p:extLst>
      <p:ext uri="{BB962C8B-B14F-4D97-AF65-F5344CB8AC3E}">
        <p14:creationId xmlns:p14="http://schemas.microsoft.com/office/powerpoint/2010/main" val="4985615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75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75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75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815882"/>
          </a:xfrm>
          <a:prstGeom prst="rect">
            <a:avLst/>
          </a:prstGeom>
          <a:noFill/>
          <a:ln>
            <a:noFill/>
          </a:ln>
        </p:spPr>
        <p:txBody>
          <a:bodyPr wrap="square" rtlCol="0">
            <a:spAutoFit/>
          </a:bodyPr>
          <a:lstStyle/>
          <a:p>
            <a:pPr marL="857250" lvl="0" indent="-857250" algn="just">
              <a:buFont typeface="+mj-lt"/>
              <a:buAutoNum type="romanUcPeriod" startAt="4"/>
            </a:pPr>
            <a:r>
              <a:rPr lang="en-US" sz="4000" b="1" dirty="0">
                <a:solidFill>
                  <a:schemeClr val="bg1"/>
                </a:solidFill>
              </a:rPr>
              <a:t>God’s Word is </a:t>
            </a:r>
            <a:r>
              <a:rPr lang="en-US" sz="4000" b="1" u="sng" dirty="0">
                <a:solidFill>
                  <a:schemeClr val="bg1"/>
                </a:solidFill>
              </a:rPr>
              <a:t>Indispensable</a:t>
            </a:r>
            <a:r>
              <a:rPr lang="en-US" sz="4000" b="1" dirty="0">
                <a:solidFill>
                  <a:schemeClr val="bg1"/>
                </a:solidFill>
              </a:rPr>
              <a:t> (3:16-17)</a:t>
            </a:r>
          </a:p>
          <a:p>
            <a:pPr algn="just"/>
            <a:r>
              <a:rPr lang="en-US" sz="2400" i="1" dirty="0">
                <a:solidFill>
                  <a:schemeClr val="bg1"/>
                </a:solidFill>
              </a:rPr>
              <a:t>16 All Scripture is inspired by God and profitable for teaching, for reproof, for correction, for training in righteousness; 17 so that the man of God may be adequate, equipped for every good work.</a:t>
            </a:r>
            <a:endParaRPr lang="en-US" sz="2400" dirty="0">
              <a:solidFill>
                <a:schemeClr val="bg1"/>
              </a:solidFill>
            </a:endParaRPr>
          </a:p>
        </p:txBody>
      </p:sp>
      <p:sp>
        <p:nvSpPr>
          <p:cNvPr id="5" name="TextBox 4">
            <a:extLst>
              <a:ext uri="{FF2B5EF4-FFF2-40B4-BE49-F238E27FC236}">
                <a16:creationId xmlns:a16="http://schemas.microsoft.com/office/drawing/2014/main" id="{49E1755B-56F4-472D-8152-64F3F39F5255}"/>
              </a:ext>
            </a:extLst>
          </p:cNvPr>
          <p:cNvSpPr txBox="1"/>
          <p:nvPr/>
        </p:nvSpPr>
        <p:spPr>
          <a:xfrm>
            <a:off x="262549" y="3183450"/>
            <a:ext cx="11661731" cy="3046988"/>
          </a:xfrm>
          <a:prstGeom prst="rect">
            <a:avLst/>
          </a:prstGeom>
          <a:noFill/>
          <a:ln>
            <a:noFill/>
          </a:ln>
        </p:spPr>
        <p:txBody>
          <a:bodyPr wrap="square" rtlCol="0">
            <a:spAutoFit/>
          </a:bodyPr>
          <a:lstStyle/>
          <a:p>
            <a:pPr marL="457200" lvl="0" indent="-457200" algn="just">
              <a:buAutoNum type="arabicPeriod"/>
            </a:pPr>
            <a:r>
              <a:rPr lang="en-US" sz="3200" dirty="0">
                <a:solidFill>
                  <a:schemeClr val="bg1"/>
                </a:solidFill>
              </a:rPr>
              <a:t>For teaching [doctrine] – shows us what is right</a:t>
            </a:r>
          </a:p>
          <a:p>
            <a:pPr marL="457200" lvl="0" indent="-457200" algn="just">
              <a:buAutoNum type="arabicPeriod"/>
            </a:pPr>
            <a:r>
              <a:rPr lang="en-US" sz="3200" dirty="0">
                <a:solidFill>
                  <a:schemeClr val="bg1"/>
                </a:solidFill>
              </a:rPr>
              <a:t>For reproof [rebuking] – shows us what is wrong</a:t>
            </a:r>
          </a:p>
          <a:p>
            <a:pPr marL="457200" lvl="0" indent="-457200" algn="just">
              <a:buAutoNum type="arabicPeriod"/>
            </a:pPr>
            <a:r>
              <a:rPr lang="en-US" sz="3200" dirty="0">
                <a:solidFill>
                  <a:schemeClr val="bg1"/>
                </a:solidFill>
              </a:rPr>
              <a:t>For correction – tells us how to restore </a:t>
            </a:r>
          </a:p>
          <a:p>
            <a:pPr marL="457200" lvl="0" indent="-457200" algn="just">
              <a:buAutoNum type="arabicPeriod"/>
            </a:pPr>
            <a:r>
              <a:rPr lang="en-US" sz="3200" dirty="0">
                <a:solidFill>
                  <a:schemeClr val="bg1"/>
                </a:solidFill>
              </a:rPr>
              <a:t>For training in righteousness</a:t>
            </a:r>
          </a:p>
          <a:p>
            <a:pPr marL="914400" lvl="1" indent="-457200" algn="just">
              <a:buFont typeface="Wingdings" panose="05000000000000000000" pitchFamily="2" charset="2"/>
              <a:buChar char="§"/>
            </a:pPr>
            <a:r>
              <a:rPr lang="en-US" sz="3200" dirty="0">
                <a:solidFill>
                  <a:schemeClr val="bg1"/>
                </a:solidFill>
              </a:rPr>
              <a:t>If we are going to be used by God, we must be equipped—made strong for the task—through the Word of God.  </a:t>
            </a:r>
          </a:p>
        </p:txBody>
      </p:sp>
    </p:spTree>
    <p:extLst>
      <p:ext uri="{BB962C8B-B14F-4D97-AF65-F5344CB8AC3E}">
        <p14:creationId xmlns:p14="http://schemas.microsoft.com/office/powerpoint/2010/main" val="2858882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25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1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Warren </a:t>
            </a:r>
            <a:r>
              <a:rPr lang="en-US" sz="3600" b="1" dirty="0" err="1">
                <a:solidFill>
                  <a:schemeClr val="bg1"/>
                </a:solidFill>
              </a:rPr>
              <a:t>Wiersbe</a:t>
            </a:r>
            <a:endParaRPr lang="en-US" sz="3600" b="1" dirty="0">
              <a:solidFill>
                <a:schemeClr val="bg1"/>
              </a:solidFill>
            </a:endParaRP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323439"/>
          </a:xfrm>
          <a:prstGeom prst="rect">
            <a:avLst/>
          </a:prstGeom>
          <a:noFill/>
          <a:ln>
            <a:noFill/>
          </a:ln>
        </p:spPr>
        <p:txBody>
          <a:bodyPr wrap="square" rtlCol="0">
            <a:spAutoFit/>
          </a:bodyPr>
          <a:lstStyle/>
          <a:p>
            <a:pPr algn="just"/>
            <a:r>
              <a:rPr lang="en-US" sz="4000" dirty="0">
                <a:solidFill>
                  <a:schemeClr val="bg1"/>
                </a:solidFill>
              </a:rPr>
              <a:t>“The better we know the Word, the better we are able to live and work for God.”</a:t>
            </a:r>
          </a:p>
        </p:txBody>
      </p:sp>
    </p:spTree>
    <p:extLst>
      <p:ext uri="{BB962C8B-B14F-4D97-AF65-F5344CB8AC3E}">
        <p14:creationId xmlns:p14="http://schemas.microsoft.com/office/powerpoint/2010/main" val="2609802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William Barclay</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algn="just"/>
            <a:r>
              <a:rPr lang="en-US" sz="4000" i="1" dirty="0">
                <a:solidFill>
                  <a:schemeClr val="bg1"/>
                </a:solidFill>
              </a:rPr>
              <a:t>“…Here is the essential conclusion. The study of the Scriptures must never be selfish; it must never be simply for the good of a man’s own soul. … He must study the Scriptures to make himself useful to God and useful to his fellow men. He must study, not simply and solely to save his own soul, but that he may make himself such that God will use him to help to save the souls and comfort the lives of others...”</a:t>
            </a:r>
            <a:endParaRPr lang="en-US" sz="4000" dirty="0">
              <a:solidFill>
                <a:schemeClr val="bg1"/>
              </a:solidFill>
            </a:endParaRPr>
          </a:p>
        </p:txBody>
      </p:sp>
    </p:spTree>
    <p:extLst>
      <p:ext uri="{BB962C8B-B14F-4D97-AF65-F5344CB8AC3E}">
        <p14:creationId xmlns:p14="http://schemas.microsoft.com/office/powerpoint/2010/main" val="6050376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Why are believers to “continue” in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marL="857250" lvl="0" indent="-857250" algn="just">
              <a:buFont typeface="+mj-lt"/>
              <a:buAutoNum type="romanUcPeriod"/>
            </a:pPr>
            <a:r>
              <a:rPr lang="en-US" sz="4000" b="1" dirty="0">
                <a:solidFill>
                  <a:schemeClr val="bg1"/>
                </a:solidFill>
              </a:rPr>
              <a:t>God’s Word is </a:t>
            </a:r>
            <a:r>
              <a:rPr lang="en-US" sz="4000" b="1" u="sng" dirty="0">
                <a:solidFill>
                  <a:schemeClr val="bg1"/>
                </a:solidFill>
              </a:rPr>
              <a:t>Instrumental</a:t>
            </a:r>
            <a:r>
              <a:rPr lang="en-US" sz="4000" b="1" dirty="0">
                <a:solidFill>
                  <a:schemeClr val="bg1"/>
                </a:solidFill>
              </a:rPr>
              <a:t> </a:t>
            </a:r>
          </a:p>
          <a:p>
            <a:pPr lvl="0" algn="just"/>
            <a:r>
              <a:rPr lang="en-US" sz="4000" i="1" dirty="0">
                <a:solidFill>
                  <a:schemeClr val="bg1"/>
                </a:solidFill>
              </a:rPr>
              <a:t>		…supplying wisdom for salvation</a:t>
            </a:r>
          </a:p>
          <a:p>
            <a:pPr marL="857250" lvl="0" indent="-857250" algn="just">
              <a:buFont typeface="+mj-lt"/>
              <a:buAutoNum type="romanUcPeriod" startAt="2"/>
            </a:pPr>
            <a:r>
              <a:rPr lang="en-US" sz="4000" b="1" dirty="0">
                <a:solidFill>
                  <a:schemeClr val="bg1"/>
                </a:solidFill>
              </a:rPr>
              <a:t>God’s Word is </a:t>
            </a:r>
            <a:r>
              <a:rPr lang="en-US" sz="4000" b="1" u="sng" dirty="0">
                <a:solidFill>
                  <a:schemeClr val="bg1"/>
                </a:solidFill>
              </a:rPr>
              <a:t>Inspired</a:t>
            </a:r>
            <a:r>
              <a:rPr lang="en-US" sz="4000" b="1" dirty="0">
                <a:solidFill>
                  <a:schemeClr val="bg1"/>
                </a:solidFill>
              </a:rPr>
              <a:t> </a:t>
            </a:r>
          </a:p>
          <a:p>
            <a:pPr lvl="0" algn="just"/>
            <a:r>
              <a:rPr lang="en-US" sz="4000" i="1" dirty="0">
                <a:solidFill>
                  <a:schemeClr val="bg1"/>
                </a:solidFill>
              </a:rPr>
              <a:t>		…God-breathed; God-given</a:t>
            </a:r>
          </a:p>
          <a:p>
            <a:pPr marL="857250" lvl="0" indent="-857250" algn="just">
              <a:buFont typeface="+mj-lt"/>
              <a:buAutoNum type="romanUcPeriod" startAt="3"/>
            </a:pPr>
            <a:r>
              <a:rPr lang="en-US" sz="4000" b="1" dirty="0">
                <a:solidFill>
                  <a:schemeClr val="bg1"/>
                </a:solidFill>
              </a:rPr>
              <a:t>God’s Word is </a:t>
            </a:r>
            <a:r>
              <a:rPr lang="en-US" sz="4000" b="1" u="sng" dirty="0">
                <a:solidFill>
                  <a:schemeClr val="bg1"/>
                </a:solidFill>
              </a:rPr>
              <a:t>Inerrant</a:t>
            </a:r>
          </a:p>
          <a:p>
            <a:pPr lvl="0" algn="just"/>
            <a:r>
              <a:rPr lang="en-US" sz="4000" i="1" dirty="0">
                <a:solidFill>
                  <a:schemeClr val="bg1"/>
                </a:solidFill>
              </a:rPr>
              <a:t>		…fully trustworthy</a:t>
            </a:r>
          </a:p>
          <a:p>
            <a:pPr marL="857250" lvl="0" indent="-857250" algn="just">
              <a:buFont typeface="+mj-lt"/>
              <a:buAutoNum type="romanUcPeriod" startAt="4"/>
            </a:pPr>
            <a:r>
              <a:rPr lang="en-US" sz="4000" b="1" dirty="0">
                <a:solidFill>
                  <a:schemeClr val="bg1"/>
                </a:solidFill>
              </a:rPr>
              <a:t>God’s Word is </a:t>
            </a:r>
            <a:r>
              <a:rPr lang="en-US" sz="4000" b="1" u="sng" dirty="0">
                <a:solidFill>
                  <a:schemeClr val="bg1"/>
                </a:solidFill>
              </a:rPr>
              <a:t>Indispensable</a:t>
            </a:r>
            <a:r>
              <a:rPr lang="en-US" sz="4000" b="1" dirty="0">
                <a:solidFill>
                  <a:schemeClr val="bg1"/>
                </a:solidFill>
              </a:rPr>
              <a:t> </a:t>
            </a:r>
          </a:p>
          <a:p>
            <a:pPr lvl="0" algn="just"/>
            <a:r>
              <a:rPr lang="en-US" sz="4000" i="1" dirty="0">
                <a:solidFill>
                  <a:schemeClr val="bg1"/>
                </a:solidFill>
              </a:rPr>
              <a:t>		…necessary for success</a:t>
            </a:r>
          </a:p>
        </p:txBody>
      </p:sp>
    </p:spTree>
    <p:extLst>
      <p:ext uri="{BB962C8B-B14F-4D97-AF65-F5344CB8AC3E}">
        <p14:creationId xmlns:p14="http://schemas.microsoft.com/office/powerpoint/2010/main" val="256364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125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7000"/>
                            </p:stCondLst>
                            <p:childTnLst>
                              <p:par>
                                <p:cTn id="17" presetID="10" presetClass="entr" presetSubtype="0" fill="hold" grpId="0" nodeType="afterEffect">
                                  <p:stCondLst>
                                    <p:cond delay="25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9000"/>
                            </p:stCondLst>
                            <p:childTnLst>
                              <p:par>
                                <p:cTn id="21" presetID="10" presetClass="entr" presetSubtype="0" fill="hold" grpId="0" nodeType="afterEffect">
                                  <p:stCondLst>
                                    <p:cond delay="125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2000"/>
                            </p:stCondLst>
                            <p:childTnLst>
                              <p:par>
                                <p:cTn id="25" presetID="10" presetClass="entr" presetSubtype="0" fill="hold" grpId="0" nodeType="afterEffect">
                                  <p:stCondLst>
                                    <p:cond delay="25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par>
                          <p:cTn id="28" fill="hold">
                            <p:stCondLst>
                              <p:cond delay="14000"/>
                            </p:stCondLst>
                            <p:childTnLst>
                              <p:par>
                                <p:cTn id="29" presetID="10" presetClass="entr" presetSubtype="0" fill="hold" grpId="0" nodeType="afterEffect">
                                  <p:stCondLst>
                                    <p:cond delay="125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750"/>
                                        <p:tgtEl>
                                          <p:spTgt spid="4">
                                            <p:txEl>
                                              <p:pRg st="6" end="6"/>
                                            </p:txEl>
                                          </p:spTgt>
                                        </p:tgtEl>
                                      </p:cBhvr>
                                    </p:animEffect>
                                  </p:childTnLst>
                                </p:cTn>
                              </p:par>
                            </p:childTnLst>
                          </p:cTn>
                        </p:par>
                        <p:par>
                          <p:cTn id="32" fill="hold">
                            <p:stCondLst>
                              <p:cond delay="17000"/>
                            </p:stCondLst>
                            <p:childTnLst>
                              <p:par>
                                <p:cTn id="33" presetID="10" presetClass="entr" presetSubtype="0" fill="hold" grpId="0" nodeType="afterEffect">
                                  <p:stCondLst>
                                    <p:cond delay="25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7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What the Word of God Can Do!</a:t>
            </a:r>
          </a:p>
          <a:p>
            <a:pPr algn="ctr"/>
            <a:r>
              <a:rPr lang="en-US" sz="2800" dirty="0">
                <a:solidFill>
                  <a:schemeClr val="bg1"/>
                </a:solidFill>
              </a:rPr>
              <a:t>2 Timothy 3:14-17 (Part 4)</a:t>
            </a:r>
          </a:p>
        </p:txBody>
      </p:sp>
    </p:spTree>
    <p:extLst>
      <p:ext uri="{BB962C8B-B14F-4D97-AF65-F5344CB8AC3E}">
        <p14:creationId xmlns:p14="http://schemas.microsoft.com/office/powerpoint/2010/main" val="703239254"/>
      </p:ext>
    </p:extLst>
  </p:cSld>
  <p:clrMapOvr>
    <a:masterClrMapping/>
  </p:clrMapOvr>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3.xml><?xml version="1.0" encoding="utf-8"?>
<ds:datastoreItem xmlns:ds="http://schemas.openxmlformats.org/officeDocument/2006/customXml" ds:itemID="{2A1BD8E5-A18E-435C-B431-90A6B59F4B6F}">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12541</TotalTime>
  <Words>625</Words>
  <Application>Microsoft Office PowerPoint</Application>
  <PresentationFormat>Widescreen</PresentationFormat>
  <Paragraphs>57</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105</cp:revision>
  <dcterms:created xsi:type="dcterms:W3CDTF">2018-11-24T16:00:56Z</dcterms:created>
  <dcterms:modified xsi:type="dcterms:W3CDTF">2020-01-25T20:59:05Z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